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F71D"/>
    <a:srgbClr val="F1F472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70A3589-AF43-45F1-9018-68D436AF5A64}" type="datetimeFigureOut">
              <a:rPr lang="en-CA" smtClean="0"/>
              <a:pPr/>
              <a:t>03/10/2011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69BA30E-3193-4B54-B03D-9C4337FEB759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Synthesi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2204864"/>
            <a:ext cx="8515672" cy="3662536"/>
          </a:xfrm>
        </p:spPr>
        <p:txBody>
          <a:bodyPr>
            <a:normAutofit/>
          </a:bodyPr>
          <a:lstStyle/>
          <a:p>
            <a:pPr algn="r"/>
            <a:r>
              <a:rPr lang="en-CA" sz="11500" b="1" dirty="0" smtClean="0"/>
              <a:t>Synthesis Response</a:t>
            </a:r>
            <a:endParaRPr lang="en-CA" sz="115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E.Wilson		LMAC		2011-2012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6600" b="1" dirty="0" smtClean="0"/>
              <a:t>How it Works</a:t>
            </a:r>
            <a:endParaRPr lang="en-CA" sz="6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CA" sz="3200" b="1" dirty="0" smtClean="0"/>
              <a:t>Read BOTH Texts </a:t>
            </a:r>
            <a:r>
              <a:rPr lang="en-CA" dirty="0" smtClean="0"/>
              <a:t>– take notes/fill in worksheets.</a:t>
            </a:r>
          </a:p>
          <a:p>
            <a:pPr marL="514350" indent="-514350">
              <a:buFont typeface="+mj-lt"/>
              <a:buAutoNum type="arabicPeriod"/>
            </a:pPr>
            <a:endParaRPr lang="en-CA" sz="7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3600" b="1" dirty="0" smtClean="0"/>
              <a:t>Discussion</a:t>
            </a:r>
            <a:r>
              <a:rPr lang="en-CA" dirty="0" smtClean="0"/>
              <a:t> – No notes, proper protocol.</a:t>
            </a:r>
          </a:p>
          <a:p>
            <a:pPr marL="514350" indent="-514350">
              <a:buFont typeface="+mj-lt"/>
              <a:buAutoNum type="arabicPeriod"/>
            </a:pPr>
            <a:endParaRPr lang="en-CA" sz="105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3600" b="1" dirty="0" smtClean="0"/>
              <a:t>No Rough Draft </a:t>
            </a:r>
            <a:r>
              <a:rPr lang="en-CA" dirty="0" smtClean="0"/>
              <a:t>– but outlines are ok.</a:t>
            </a:r>
          </a:p>
          <a:p>
            <a:pPr marL="514350" indent="-514350">
              <a:buFont typeface="+mj-lt"/>
              <a:buAutoNum type="arabicPeriod"/>
            </a:pPr>
            <a:endParaRPr lang="en-CA" sz="105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3600" b="1" dirty="0" smtClean="0"/>
              <a:t>Time</a:t>
            </a:r>
            <a:r>
              <a:rPr lang="en-CA" dirty="0" smtClean="0"/>
              <a:t> – 3 hours (or about 3 classes)</a:t>
            </a:r>
          </a:p>
          <a:p>
            <a:pPr marL="514350" indent="-514350">
              <a:buFont typeface="+mj-lt"/>
              <a:buAutoNum type="arabicPeriod"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7200" b="1" dirty="0" smtClean="0"/>
              <a:t>Ready?</a:t>
            </a:r>
            <a:endParaRPr lang="en-CA" sz="72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 descr="EmoCartoonNinja--large-msg-115430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476672"/>
            <a:ext cx="4860032" cy="5890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990600"/>
          </a:xfrm>
        </p:spPr>
        <p:txBody>
          <a:bodyPr>
            <a:normAutofit/>
          </a:bodyPr>
          <a:lstStyle/>
          <a:p>
            <a:pPr algn="ctr"/>
            <a:r>
              <a:rPr lang="en-CA" sz="4800" b="1" dirty="0" smtClean="0"/>
              <a:t>What is a Synthesis Response?</a:t>
            </a:r>
            <a:endParaRPr lang="en-CA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CA" dirty="0" smtClean="0">
                <a:hlinkClick r:id="rId2"/>
              </a:rPr>
              <a:t>Synthesis: </a:t>
            </a:r>
            <a:r>
              <a:rPr lang="en-CA" dirty="0" smtClean="0"/>
              <a:t>(n) from two or more entities to make something new.</a:t>
            </a:r>
          </a:p>
          <a:p>
            <a:endParaRPr lang="en-CA" sz="1000" dirty="0" smtClean="0"/>
          </a:p>
          <a:p>
            <a:r>
              <a:rPr lang="en-CA" dirty="0" smtClean="0"/>
              <a:t>In other words – we are going to take a look at two different pieces (short story, poem, movie, graphic novel, photo essay, etc.) and look at them through a specific lens.</a:t>
            </a:r>
          </a:p>
          <a:p>
            <a:endParaRPr lang="en-CA" sz="1000" dirty="0" smtClean="0"/>
          </a:p>
          <a:p>
            <a:pPr marL="804863" indent="-804863">
              <a:buNone/>
            </a:pPr>
            <a:r>
              <a:rPr lang="en-CA" dirty="0" smtClean="0"/>
              <a:t>E.G.: </a:t>
            </a:r>
            <a:r>
              <a:rPr lang="en-CA" sz="2400" i="1" dirty="0" smtClean="0"/>
              <a:t>Very Special Shoes by M. Callaghan </a:t>
            </a:r>
            <a:r>
              <a:rPr lang="en-CA" sz="2400" dirty="0" smtClean="0"/>
              <a:t>&amp; </a:t>
            </a:r>
            <a:r>
              <a:rPr lang="en-CA" sz="2400" i="1" dirty="0" smtClean="0"/>
              <a:t>Do Not go Gentle into that Good Night</a:t>
            </a:r>
            <a:r>
              <a:rPr lang="en-CA" sz="2400" dirty="0" smtClean="0"/>
              <a:t> by D. Thomas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Synthesis </a:t>
            </a:r>
            <a:r>
              <a:rPr lang="en-CA" b="1" u="sng" dirty="0" smtClean="0"/>
              <a:t>Response</a:t>
            </a:r>
            <a:r>
              <a:rPr lang="en-CA" dirty="0" smtClean="0"/>
              <a:t>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“Response”  - as in to respond to something, in this case, a guiding question.</a:t>
            </a:r>
          </a:p>
          <a:p>
            <a:endParaRPr lang="en-CA" sz="1000" dirty="0" smtClean="0"/>
          </a:p>
          <a:p>
            <a:r>
              <a:rPr lang="en-CA" dirty="0" smtClean="0"/>
              <a:t>What is a “Guiding Question?” – Think of it like a lens or a direction for your argument, it will help you focus on specific elements or techniques within the pieces.</a:t>
            </a:r>
          </a:p>
          <a:p>
            <a:endParaRPr lang="en-CA" sz="1100" dirty="0" smtClean="0"/>
          </a:p>
          <a:p>
            <a:pPr marL="723900" indent="-723900">
              <a:buNone/>
            </a:pPr>
            <a:r>
              <a:rPr lang="en-CA" dirty="0" smtClean="0"/>
              <a:t>E.G.: Both </a:t>
            </a:r>
            <a:r>
              <a:rPr lang="en-CA" i="1" dirty="0" smtClean="0"/>
              <a:t>Very Special Shoes </a:t>
            </a:r>
            <a:r>
              <a:rPr lang="en-CA" dirty="0" smtClean="0"/>
              <a:t>and </a:t>
            </a:r>
            <a:r>
              <a:rPr lang="en-CA" i="1" dirty="0" smtClean="0"/>
              <a:t>Do Not go Gentle </a:t>
            </a:r>
            <a:r>
              <a:rPr lang="en-CA" dirty="0" smtClean="0"/>
              <a:t>deal with the issue of loss – which author is more effective?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75048" y="1628800"/>
            <a:ext cx="802940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800" b="1" dirty="0"/>
              <a:t>Interprets the relationship(s) between </a:t>
            </a:r>
            <a:r>
              <a:rPr lang="en-CA" sz="2800" b="1" dirty="0" smtClean="0"/>
              <a:t>reader, text </a:t>
            </a:r>
            <a:r>
              <a:rPr lang="en-CA" sz="2800" b="1" dirty="0"/>
              <a:t>and context in light of own response(s)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CA" dirty="0" smtClean="0"/>
              <a:t>Explains </a:t>
            </a:r>
            <a:r>
              <a:rPr lang="en-CA" dirty="0"/>
              <a:t>the impact of a text on self as reader by returning to </a:t>
            </a:r>
            <a:r>
              <a:rPr lang="en-CA" dirty="0" smtClean="0"/>
              <a:t>its social </a:t>
            </a:r>
            <a:r>
              <a:rPr lang="en-CA" dirty="0"/>
              <a:t>functions, as well as the way meanings and messages </a:t>
            </a:r>
            <a:r>
              <a:rPr lang="en-CA" dirty="0" smtClean="0"/>
              <a:t>are constructed. </a:t>
            </a:r>
          </a:p>
          <a:p>
            <a:pPr marL="177800" indent="-177800">
              <a:buFont typeface="Arial" pitchFamily="34" charset="0"/>
              <a:buChar char="•"/>
            </a:pPr>
            <a:endParaRPr lang="en-CA" sz="600" dirty="0" smtClean="0"/>
          </a:p>
          <a:p>
            <a:pPr marL="177800" indent="-177800"/>
            <a:r>
              <a:rPr lang="en-CA" dirty="0" smtClean="0"/>
              <a:t>•  Draws </a:t>
            </a:r>
            <a:r>
              <a:rPr lang="en-CA" dirty="0"/>
              <a:t>on own reading profile, including </a:t>
            </a:r>
            <a:r>
              <a:rPr lang="en-CA" dirty="0" smtClean="0"/>
              <a:t>knowledge of </a:t>
            </a:r>
            <a:r>
              <a:rPr lang="en-CA" dirty="0"/>
              <a:t>textual structures and </a:t>
            </a:r>
            <a:r>
              <a:rPr lang="en-CA" dirty="0" smtClean="0"/>
              <a:t> features</a:t>
            </a:r>
            <a:r>
              <a:rPr lang="en-CA" dirty="0"/>
              <a:t>, to locate textual details </a:t>
            </a:r>
            <a:r>
              <a:rPr lang="en-CA" dirty="0" smtClean="0"/>
              <a:t>that support </a:t>
            </a:r>
            <a:r>
              <a:rPr lang="en-CA" dirty="0"/>
              <a:t>own interpretations </a:t>
            </a:r>
            <a:r>
              <a:rPr lang="en-CA" dirty="0" smtClean="0"/>
              <a:t>.</a:t>
            </a:r>
          </a:p>
          <a:p>
            <a:pPr marL="177800" indent="-177800"/>
            <a:endParaRPr lang="en-CA" sz="500" dirty="0" smtClean="0"/>
          </a:p>
          <a:p>
            <a:r>
              <a:rPr lang="en-CA" dirty="0" smtClean="0"/>
              <a:t>•  </a:t>
            </a:r>
            <a:r>
              <a:rPr lang="en-CA" dirty="0"/>
              <a:t>Constructs interpretations </a:t>
            </a:r>
            <a:r>
              <a:rPr lang="en-CA" dirty="0" smtClean="0"/>
              <a:t>that embody </a:t>
            </a:r>
            <a:r>
              <a:rPr lang="en-CA" dirty="0"/>
              <a:t>both own world and the world of the </a:t>
            </a:r>
            <a:r>
              <a:rPr lang="en-CA" dirty="0" smtClean="0"/>
              <a:t>text.</a:t>
            </a:r>
            <a:endParaRPr lang="en-CA" dirty="0"/>
          </a:p>
          <a:p>
            <a:endParaRPr lang="en-CA" b="1" dirty="0" smtClean="0"/>
          </a:p>
          <a:p>
            <a:r>
              <a:rPr lang="en-CA" sz="3200" b="1" dirty="0" smtClean="0"/>
              <a:t>Key </a:t>
            </a:r>
            <a:r>
              <a:rPr lang="en-CA" sz="3200" b="1" dirty="0"/>
              <a:t>Features of Competency 2</a:t>
            </a:r>
          </a:p>
          <a:p>
            <a:r>
              <a:rPr lang="en-CA" dirty="0"/>
              <a:t>– Adjusts reading strategies and stance to build and sustain meaning</a:t>
            </a:r>
          </a:p>
          <a:p>
            <a:r>
              <a:rPr lang="en-CA" dirty="0"/>
              <a:t>– Draws on discussions with peers to extend, reshape and clarify own responses</a:t>
            </a:r>
          </a:p>
          <a:p>
            <a:r>
              <a:rPr lang="en-CA" dirty="0"/>
              <a:t>– Makes connections between reader, text and context to justify own interpretations</a:t>
            </a:r>
          </a:p>
          <a:p>
            <a:r>
              <a:rPr lang="en-CA" dirty="0"/>
              <a:t>– Applies research and organizational strategies appropriate to context</a:t>
            </a:r>
          </a:p>
          <a:p>
            <a:r>
              <a:rPr lang="en-CA" dirty="0"/>
              <a:t>– Evaluates own growth as a reader of spoken, written and media </a:t>
            </a:r>
            <a:r>
              <a:rPr lang="en-CA" dirty="0" smtClean="0"/>
              <a:t>texts</a:t>
            </a:r>
            <a:endParaRPr lang="en-CA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5400" b="1" dirty="0" smtClean="0"/>
              <a:t>Competency 2 - Reading</a:t>
            </a:r>
            <a:endParaRPr lang="en-CA" sz="5400" b="1" dirty="0"/>
          </a:p>
        </p:txBody>
      </p:sp>
      <p:sp>
        <p:nvSpPr>
          <p:cNvPr id="7" name="Rectangle 6"/>
          <p:cNvSpPr/>
          <p:nvPr/>
        </p:nvSpPr>
        <p:spPr>
          <a:xfrm rot="19303615">
            <a:off x="510176" y="2798064"/>
            <a:ext cx="846244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Government Crap</a:t>
            </a:r>
            <a:endParaRPr lang="en-US" sz="8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6600" b="1" dirty="0" smtClean="0"/>
              <a:t>Evaluation</a:t>
            </a:r>
            <a:endParaRPr lang="en-CA" sz="6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CA" sz="4400" b="1" dirty="0" smtClean="0"/>
              <a:t>What am I being evaluated on?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3200" dirty="0" smtClean="0"/>
              <a:t>Your ability to see how the text(s) is constructed (i.e. Codes &amp; Conventions = Lit Elements &amp; Author’s Techniques).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3200" dirty="0" smtClean="0"/>
              <a:t>Then, your ability to support your findings with evidence from the text(s).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3200" dirty="0" smtClean="0"/>
              <a:t>And finally, your ability to answer the guiding question in relation to what you found.</a:t>
            </a:r>
            <a:endParaRPr lang="en-C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95538" y="1411434"/>
          <a:ext cx="8352924" cy="4969893"/>
        </p:xfrm>
        <a:graphic>
          <a:graphicData uri="http://schemas.openxmlformats.org/drawingml/2006/table">
            <a:tbl>
              <a:tblPr/>
              <a:tblGrid>
                <a:gridCol w="1392154"/>
                <a:gridCol w="1392154"/>
                <a:gridCol w="1392154"/>
                <a:gridCol w="1392154"/>
                <a:gridCol w="1392154"/>
                <a:gridCol w="1392154"/>
              </a:tblGrid>
              <a:tr h="2201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Calibri"/>
                          <a:cs typeface="Times New Roman"/>
                        </a:rPr>
                        <a:t>Criteria</a:t>
                      </a:r>
                      <a:endParaRPr lang="en-CA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Minimal – 1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Partial – 2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Acceptable – 3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Thorough – 4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Advanced - 5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6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Description: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Vague understanding of the task.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Times New Roman"/>
                          <a:ea typeface="Calibri"/>
                          <a:cs typeface="Times New Roman"/>
                        </a:rPr>
                        <a:t>Tenuous</a:t>
                      </a: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 understanding of the task. Occasional reference to the text(s) when mentioning ideas. 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Times New Roman"/>
                          <a:ea typeface="Calibri"/>
                          <a:cs typeface="Times New Roman"/>
                        </a:rPr>
                        <a:t>Acceptable </a:t>
                      </a: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understanding of the task. General references to the text(s), offering opinions when justifying.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Times New Roman"/>
                          <a:ea typeface="Calibri"/>
                          <a:cs typeface="Times New Roman"/>
                        </a:rPr>
                        <a:t>Thorough </a:t>
                      </a: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understanding of the task. With supportive references from the text(s) when justifying significant ideas.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i="1">
                          <a:latin typeface="Times New Roman"/>
                          <a:ea typeface="Calibri"/>
                          <a:cs typeface="Times New Roman"/>
                        </a:rPr>
                        <a:t>Superior </a:t>
                      </a:r>
                      <a:r>
                        <a:rPr lang="en-US" sz="700">
                          <a:latin typeface="Times New Roman"/>
                          <a:ea typeface="Calibri"/>
                          <a:cs typeface="Times New Roman"/>
                        </a:rPr>
                        <a:t>understanding of the task. With perceptive references from the text(s) and critical ideas about the text(s).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C96"/>
                    </a:solidFill>
                  </a:tcPr>
                </a:tc>
              </a:tr>
              <a:tr h="10380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Meaning: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Imprecise or unsubstantial.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Calibri"/>
                          <a:cs typeface="Times New Roman"/>
                        </a:rPr>
                        <a:t>Undeveloped content, limited meaning, little attention to the guiding question.</a:t>
                      </a:r>
                      <a:endParaRPr lang="en-CA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Commonplace or insubstantial content, straightforward meaning. Some attention to the question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Thoughtful and clear content, thorough meaning with attention to the guiding question.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Perceptive and concise content draws extensive meaning from the text(s) with attention to the guiding question.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0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Codes, Conventions &amp; Structures: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States a vague or insubstantial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Comments on obvious codes, and expresses a tentative preference with occasional reference to the text.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Refers to the C&amp;C and the structures of the text(s), supports own preference with vague references.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Considers the C&amp;C and the structures of the text(s), supports own preference with thoughtful references.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Evaluates the C&amp;C and structures of the text(s), justifies own preference with perceptive references.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50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Connections: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Unrelated or illogical connections between the texts.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Makes occasional personal connections between the selected texts.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Makes general connections between general issues within the texts.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Makes interpretive connections and references between the texts, citing significant issues.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Makes perceptive connections and references between the texts, citing world issues or events.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0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Judgment: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Offers a judgment by restating ideas from the text(s).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Offers an opinion  with basic comments about the text(s).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Offers a sensible judgment about the effectiveness of the text(s) with reference to the guiding question.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Offers thoughtful judgment about the effectiveness of the text(s) with reference to the guiding question.</a:t>
                      </a:r>
                      <a:endParaRPr lang="en-CA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Calibri"/>
                          <a:cs typeface="Times New Roman"/>
                        </a:rPr>
                        <a:t>Offers a discerning judgment about the effectiveness of the text(s) with reference to the guiding question.</a:t>
                      </a:r>
                      <a:endParaRPr lang="en-CA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332656"/>
            <a:ext cx="835292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Rubric – Synthesis Response</a:t>
            </a:r>
            <a:endParaRPr kumimoji="0" lang="en-C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C-2: Reads and listens to written, spoken and media texts.  K.F.: Interprets the relationship between reader, text and context.</a:t>
            </a:r>
            <a:endParaRPr kumimoji="0" lang="en-C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6000" b="1" dirty="0" smtClean="0"/>
              <a:t>Ouch – My Brain Hurts.</a:t>
            </a:r>
            <a:endParaRPr lang="en-CA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4000" b="1" dirty="0" smtClean="0"/>
              <a:t>Let’s break it down even further:</a:t>
            </a:r>
          </a:p>
          <a:p>
            <a:pPr marL="514350" indent="-514350"/>
            <a:r>
              <a:rPr lang="en-CA" b="1" dirty="0" smtClean="0"/>
              <a:t>Meaning </a:t>
            </a:r>
            <a:r>
              <a:rPr lang="en-CA" dirty="0" smtClean="0"/>
              <a:t>– Did you understand the text?</a:t>
            </a:r>
          </a:p>
          <a:p>
            <a:pPr marL="514350" indent="-514350"/>
            <a:endParaRPr lang="en-CA" sz="500" dirty="0" smtClean="0"/>
          </a:p>
          <a:p>
            <a:pPr marL="531813" indent="-531813"/>
            <a:r>
              <a:rPr lang="en-CA" b="1" dirty="0" smtClean="0"/>
              <a:t>C &amp; C </a:t>
            </a:r>
            <a:r>
              <a:rPr lang="en-CA" dirty="0" smtClean="0"/>
              <a:t>– Can you identify the codes and conventions within the text?</a:t>
            </a:r>
          </a:p>
          <a:p>
            <a:pPr marL="531813" indent="-531813"/>
            <a:endParaRPr lang="en-CA" sz="500" dirty="0" smtClean="0"/>
          </a:p>
          <a:p>
            <a:pPr marL="514350" indent="-514350"/>
            <a:r>
              <a:rPr lang="en-CA" b="1" dirty="0" smtClean="0"/>
              <a:t>Connections </a:t>
            </a:r>
            <a:r>
              <a:rPr lang="en-CA" dirty="0" smtClean="0"/>
              <a:t>– Can you compare the two texts?</a:t>
            </a:r>
          </a:p>
          <a:p>
            <a:pPr marL="514350" indent="-514350"/>
            <a:endParaRPr lang="en-CA" sz="500" dirty="0" smtClean="0"/>
          </a:p>
          <a:p>
            <a:pPr marL="514350" indent="-514350"/>
            <a:r>
              <a:rPr lang="en-CA" b="1" dirty="0" smtClean="0"/>
              <a:t>Judgement </a:t>
            </a:r>
            <a:r>
              <a:rPr lang="en-CA" dirty="0" smtClean="0"/>
              <a:t>– which author does a better job and why?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sz="3600" dirty="0" smtClean="0"/>
              <a:t>How are you going to tackle a Synthesis Response?</a:t>
            </a:r>
            <a:endParaRPr lang="en-CA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7200" b="1" dirty="0" smtClean="0"/>
              <a:t>Let’s Talk Strategy</a:t>
            </a:r>
            <a:endParaRPr lang="en-CA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79512" y="1484784"/>
            <a:ext cx="4248472" cy="93610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Bevel 7"/>
          <p:cNvSpPr/>
          <p:nvPr/>
        </p:nvSpPr>
        <p:spPr>
          <a:xfrm>
            <a:off x="0" y="0"/>
            <a:ext cx="9144000" cy="141277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TextBox 3"/>
          <p:cNvSpPr txBox="1"/>
          <p:nvPr/>
        </p:nvSpPr>
        <p:spPr>
          <a:xfrm>
            <a:off x="251520" y="188640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b="1" dirty="0" smtClean="0"/>
              <a:t>Guiding Question:</a:t>
            </a:r>
          </a:p>
          <a:p>
            <a:r>
              <a:rPr lang="en-CA" dirty="0" smtClean="0"/>
              <a:t>Both </a:t>
            </a:r>
            <a:r>
              <a:rPr lang="en-CA" i="1" dirty="0" smtClean="0"/>
              <a:t>Very Special Shoes </a:t>
            </a:r>
            <a:r>
              <a:rPr lang="en-CA" dirty="0" smtClean="0"/>
              <a:t>and </a:t>
            </a:r>
            <a:r>
              <a:rPr lang="en-CA" i="1" dirty="0" smtClean="0"/>
              <a:t>Do Not go Gentle </a:t>
            </a:r>
            <a:r>
              <a:rPr lang="en-CA" dirty="0" smtClean="0"/>
              <a:t>deal with the issue of loss – which author is more effective?</a:t>
            </a:r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556792"/>
            <a:ext cx="37444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 smtClean="0"/>
              <a:t>Text #1 </a:t>
            </a:r>
            <a:r>
              <a:rPr lang="en-CA" dirty="0" smtClean="0"/>
              <a:t>– </a:t>
            </a:r>
            <a:r>
              <a:rPr lang="en-CA" i="1" dirty="0" smtClean="0"/>
              <a:t>Very Special Shoes </a:t>
            </a:r>
            <a:r>
              <a:rPr lang="en-CA" dirty="0" smtClean="0"/>
              <a:t>by M. Callaghan</a:t>
            </a:r>
            <a:endParaRPr lang="en-CA" dirty="0"/>
          </a:p>
        </p:txBody>
      </p:sp>
      <p:sp>
        <p:nvSpPr>
          <p:cNvPr id="10" name="Rounded Rectangle 9"/>
          <p:cNvSpPr/>
          <p:nvPr/>
        </p:nvSpPr>
        <p:spPr>
          <a:xfrm>
            <a:off x="4572000" y="1484784"/>
            <a:ext cx="4392488" cy="93610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/>
          <p:cNvSpPr txBox="1"/>
          <p:nvPr/>
        </p:nvSpPr>
        <p:spPr>
          <a:xfrm>
            <a:off x="4716016" y="1556792"/>
            <a:ext cx="41044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 smtClean="0"/>
              <a:t>Text #2 </a:t>
            </a:r>
            <a:r>
              <a:rPr lang="en-CA" dirty="0" smtClean="0"/>
              <a:t>– Do Not Go Gentle by D. Thomas</a:t>
            </a:r>
            <a:endParaRPr lang="en-CA" dirty="0"/>
          </a:p>
        </p:txBody>
      </p:sp>
      <p:sp>
        <p:nvSpPr>
          <p:cNvPr id="12" name="Down Arrow 11"/>
          <p:cNvSpPr/>
          <p:nvPr/>
        </p:nvSpPr>
        <p:spPr>
          <a:xfrm>
            <a:off x="467544" y="2564904"/>
            <a:ext cx="720080" cy="1584176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Down Arrow 12"/>
          <p:cNvSpPr/>
          <p:nvPr/>
        </p:nvSpPr>
        <p:spPr>
          <a:xfrm>
            <a:off x="4716016" y="2564904"/>
            <a:ext cx="720080" cy="1584176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/>
          <p:cNvSpPr/>
          <p:nvPr/>
        </p:nvSpPr>
        <p:spPr>
          <a:xfrm>
            <a:off x="1331640" y="2636912"/>
            <a:ext cx="2880320" cy="12241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/>
          <p:cNvSpPr/>
          <p:nvPr/>
        </p:nvSpPr>
        <p:spPr>
          <a:xfrm>
            <a:off x="5724128" y="2636912"/>
            <a:ext cx="2880320" cy="12241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TextBox 15"/>
          <p:cNvSpPr txBox="1"/>
          <p:nvPr/>
        </p:nvSpPr>
        <p:spPr>
          <a:xfrm>
            <a:off x="1403648" y="2636912"/>
            <a:ext cx="27363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 smtClean="0"/>
              <a:t>Deconstruct &amp; Analyze:</a:t>
            </a:r>
          </a:p>
          <a:p>
            <a:pPr>
              <a:buFont typeface="Arial" pitchFamily="34" charset="0"/>
              <a:buChar char="•"/>
            </a:pPr>
            <a:r>
              <a:rPr lang="en-CA" dirty="0"/>
              <a:t> </a:t>
            </a:r>
            <a:r>
              <a:rPr lang="en-CA" dirty="0" smtClean="0"/>
              <a:t>Codes &amp; Conventions</a:t>
            </a:r>
          </a:p>
          <a:p>
            <a:pPr>
              <a:buFont typeface="Arial" pitchFamily="34" charset="0"/>
              <a:buChar char="•"/>
            </a:pPr>
            <a:r>
              <a:rPr lang="en-CA" dirty="0"/>
              <a:t> </a:t>
            </a:r>
            <a:r>
              <a:rPr lang="en-CA" dirty="0" smtClean="0"/>
              <a:t>Lit Elements</a:t>
            </a:r>
          </a:p>
          <a:p>
            <a:pPr>
              <a:buFont typeface="Arial" pitchFamily="34" charset="0"/>
              <a:buChar char="•"/>
            </a:pPr>
            <a:r>
              <a:rPr lang="en-CA" dirty="0"/>
              <a:t> </a:t>
            </a:r>
            <a:r>
              <a:rPr lang="en-CA" dirty="0" smtClean="0"/>
              <a:t>Author’s Techniques</a:t>
            </a:r>
            <a:endParaRPr lang="en-CA" dirty="0"/>
          </a:p>
        </p:txBody>
      </p:sp>
      <p:sp>
        <p:nvSpPr>
          <p:cNvPr id="17" name="TextBox 16"/>
          <p:cNvSpPr txBox="1"/>
          <p:nvPr/>
        </p:nvSpPr>
        <p:spPr>
          <a:xfrm>
            <a:off x="5796136" y="2636912"/>
            <a:ext cx="273630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b="1" dirty="0" smtClean="0"/>
              <a:t>Deconstruct &amp; Analyze:</a:t>
            </a:r>
          </a:p>
          <a:p>
            <a:pPr>
              <a:buFont typeface="Arial" pitchFamily="34" charset="0"/>
              <a:buChar char="•"/>
            </a:pPr>
            <a:r>
              <a:rPr lang="en-CA" dirty="0"/>
              <a:t> </a:t>
            </a:r>
            <a:r>
              <a:rPr lang="en-CA" dirty="0" smtClean="0"/>
              <a:t>Codes &amp; Conventions</a:t>
            </a:r>
          </a:p>
          <a:p>
            <a:pPr>
              <a:buFont typeface="Arial" pitchFamily="34" charset="0"/>
              <a:buChar char="•"/>
            </a:pPr>
            <a:r>
              <a:rPr lang="en-CA" dirty="0"/>
              <a:t> </a:t>
            </a:r>
            <a:r>
              <a:rPr lang="en-CA" dirty="0" smtClean="0"/>
              <a:t>Lit Elements</a:t>
            </a:r>
          </a:p>
          <a:p>
            <a:pPr>
              <a:buFont typeface="Arial" pitchFamily="34" charset="0"/>
              <a:buChar char="•"/>
            </a:pPr>
            <a:r>
              <a:rPr lang="en-CA" dirty="0"/>
              <a:t> </a:t>
            </a:r>
            <a:r>
              <a:rPr lang="en-CA" dirty="0" smtClean="0"/>
              <a:t>Author’s Techniques</a:t>
            </a:r>
            <a:endParaRPr lang="en-CA" dirty="0"/>
          </a:p>
        </p:txBody>
      </p:sp>
      <p:sp>
        <p:nvSpPr>
          <p:cNvPr id="18" name="Rounded Rectangle 17"/>
          <p:cNvSpPr/>
          <p:nvPr/>
        </p:nvSpPr>
        <p:spPr>
          <a:xfrm>
            <a:off x="755576" y="4293096"/>
            <a:ext cx="7848872" cy="648072"/>
          </a:xfrm>
          <a:prstGeom prst="round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Box 18"/>
          <p:cNvSpPr txBox="1"/>
          <p:nvPr/>
        </p:nvSpPr>
        <p:spPr>
          <a:xfrm>
            <a:off x="1619672" y="4365104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b="1" dirty="0" smtClean="0"/>
              <a:t>Connect &amp; Compare </a:t>
            </a:r>
            <a:r>
              <a:rPr lang="en-CA" dirty="0" smtClean="0"/>
              <a:t>what you found.</a:t>
            </a:r>
            <a:endParaRPr lang="en-CA" dirty="0"/>
          </a:p>
        </p:txBody>
      </p:sp>
      <p:sp>
        <p:nvSpPr>
          <p:cNvPr id="20" name="Down Ribbon 19"/>
          <p:cNvSpPr/>
          <p:nvPr/>
        </p:nvSpPr>
        <p:spPr>
          <a:xfrm>
            <a:off x="395536" y="5157192"/>
            <a:ext cx="8496944" cy="1152128"/>
          </a:xfrm>
          <a:prstGeom prst="ribbon">
            <a:avLst>
              <a:gd name="adj1" fmla="val 16667"/>
              <a:gd name="adj2" fmla="val 71523"/>
            </a:avLst>
          </a:prstGeom>
          <a:solidFill>
            <a:srgbClr val="E7F71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/>
          <p:cNvSpPr txBox="1"/>
          <p:nvPr/>
        </p:nvSpPr>
        <p:spPr>
          <a:xfrm>
            <a:off x="1763688" y="5373216"/>
            <a:ext cx="57606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dirty="0" smtClean="0"/>
              <a:t>Judgement: </a:t>
            </a:r>
          </a:p>
          <a:p>
            <a:pPr algn="ctr"/>
            <a:r>
              <a:rPr lang="en-CA" dirty="0" smtClean="0"/>
              <a:t>Which one did a better job and WHY.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4" grpId="0" animBg="1"/>
      <p:bldP spid="15" grpId="0" animBg="1"/>
      <p:bldP spid="16" grpId="0"/>
      <p:bldP spid="17" grpId="0"/>
      <p:bldP spid="19" grpId="0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159</TotalTime>
  <Words>987</Words>
  <Application>Microsoft Office PowerPoint</Application>
  <PresentationFormat>On-screen Show (4:3)</PresentationFormat>
  <Paragraphs>107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Median</vt:lpstr>
      <vt:lpstr>Synthesis Response</vt:lpstr>
      <vt:lpstr>What is a Synthesis Response?</vt:lpstr>
      <vt:lpstr>Synthesis Response?</vt:lpstr>
      <vt:lpstr>Competency 2 - Reading</vt:lpstr>
      <vt:lpstr>Evaluation</vt:lpstr>
      <vt:lpstr>Slide 6</vt:lpstr>
      <vt:lpstr>Ouch – My Brain Hurts.</vt:lpstr>
      <vt:lpstr>Let’s Talk Strategy</vt:lpstr>
      <vt:lpstr>Slide 9</vt:lpstr>
      <vt:lpstr>How it Works</vt:lpstr>
      <vt:lpstr>Ready?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Synthesis Response</dc:title>
  <dc:creator>LMAC</dc:creator>
  <cp:lastModifiedBy>LMAC</cp:lastModifiedBy>
  <cp:revision>3</cp:revision>
  <dcterms:created xsi:type="dcterms:W3CDTF">2011-10-02T17:55:25Z</dcterms:created>
  <dcterms:modified xsi:type="dcterms:W3CDTF">2011-10-03T11:51:23Z</dcterms:modified>
</cp:coreProperties>
</file>